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83" r:id="rId3"/>
    <p:sldId id="267" r:id="rId4"/>
    <p:sldId id="271" r:id="rId5"/>
    <p:sldId id="282" r:id="rId6"/>
    <p:sldId id="272" r:id="rId7"/>
    <p:sldId id="293" r:id="rId8"/>
    <p:sldId id="294" r:id="rId9"/>
    <p:sldId id="295" r:id="rId10"/>
    <p:sldId id="296" r:id="rId11"/>
    <p:sldId id="292" r:id="rId12"/>
    <p:sldId id="289" r:id="rId13"/>
    <p:sldId id="288" r:id="rId14"/>
    <p:sldId id="290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85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83127" y="76200"/>
            <a:ext cx="2736273" cy="990600"/>
            <a:chOff x="76200" y="6194918"/>
            <a:chExt cx="2736273" cy="564634"/>
          </a:xfrm>
        </p:grpSpPr>
        <p:pic>
          <p:nvPicPr>
            <p:cNvPr id="8" name="Picture 7" descr="http://prothom-aloblog.com/img/uploads/0774b9410de90c7a1ec49f267579c70e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6194918"/>
              <a:ext cx="1295400" cy="56463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rashtrovas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7800" y="6194918"/>
              <a:ext cx="1364673" cy="56463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10" name="Group 9"/>
          <p:cNvGrpSpPr/>
          <p:nvPr userDrawn="1"/>
        </p:nvGrpSpPr>
        <p:grpSpPr>
          <a:xfrm>
            <a:off x="0" y="6193453"/>
            <a:ext cx="9144000" cy="566099"/>
            <a:chOff x="0" y="6193453"/>
            <a:chExt cx="9144000" cy="566099"/>
          </a:xfrm>
        </p:grpSpPr>
        <p:grpSp>
          <p:nvGrpSpPr>
            <p:cNvPr id="11" name="Group 10"/>
            <p:cNvGrpSpPr/>
            <p:nvPr/>
          </p:nvGrpSpPr>
          <p:grpSpPr>
            <a:xfrm>
              <a:off x="0" y="6194917"/>
              <a:ext cx="5375074" cy="564635"/>
              <a:chOff x="76200" y="6194917"/>
              <a:chExt cx="5375074" cy="564635"/>
            </a:xfrm>
          </p:grpSpPr>
          <p:pic>
            <p:nvPicPr>
              <p:cNvPr id="16" name="Picture 2" descr="https://encrypted-tbn2.gstatic.com/images?q=tbn:ANd9GcSt5vyf5KehxhAA09HhUefADo-wNZlA7EmvutBmr3bB3S0Nrknl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5600" y="6194917"/>
                <a:ext cx="1260764" cy="564635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17" name="Group 16"/>
              <p:cNvGrpSpPr/>
              <p:nvPr/>
            </p:nvGrpSpPr>
            <p:grpSpPr>
              <a:xfrm>
                <a:off x="76200" y="6194918"/>
                <a:ext cx="2736273" cy="564634"/>
                <a:chOff x="76200" y="6194918"/>
                <a:chExt cx="2736273" cy="564634"/>
              </a:xfrm>
            </p:grpSpPr>
            <p:pic>
              <p:nvPicPr>
                <p:cNvPr id="19" name="Picture 6" descr="http://prothom-aloblog.com/img/uploads/0774b9410de90c7a1ec49f267579c70e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0" y="6194918"/>
                  <a:ext cx="1295400" cy="564634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20" name="Picture 19" descr="rashtrovasa.jp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47800" y="6194918"/>
                  <a:ext cx="1364673" cy="564634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p:spPr>
            </p:pic>
          </p:grpSp>
          <p:pic>
            <p:nvPicPr>
              <p:cNvPr id="18" name="Picture 17" descr="99037196.FRSsmiPW.DhakaJan08033.jp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43532" y="6194918"/>
                <a:ext cx="1207742" cy="564634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12" name="Picture 2" descr="https://encrypted-tbn2.gstatic.com/images?q=tbn:ANd9GcSt5vyf5KehxhAA09HhUefADo-wNZlA7EmvutBmr3bB3S0Nrknl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2916" y="6193453"/>
              <a:ext cx="921084" cy="56463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3" name="Group 12"/>
            <p:cNvGrpSpPr/>
            <p:nvPr/>
          </p:nvGrpSpPr>
          <p:grpSpPr>
            <a:xfrm>
              <a:off x="5403516" y="6193453"/>
              <a:ext cx="2736273" cy="566099"/>
              <a:chOff x="76200" y="6194918"/>
              <a:chExt cx="2736273" cy="564634"/>
            </a:xfrm>
          </p:grpSpPr>
          <p:pic>
            <p:nvPicPr>
              <p:cNvPr id="14" name="Picture 6" descr="http://prothom-aloblog.com/img/uploads/0774b9410de90c7a1ec49f267579c70e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200" y="6194918"/>
                <a:ext cx="1295400" cy="564634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5" name="Picture 14" descr="rashtrovasa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7800" y="6194918"/>
                <a:ext cx="1364673" cy="564634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</p:grpSp>
      <p:grpSp>
        <p:nvGrpSpPr>
          <p:cNvPr id="21" name="Group 20"/>
          <p:cNvGrpSpPr/>
          <p:nvPr userDrawn="1"/>
        </p:nvGrpSpPr>
        <p:grpSpPr>
          <a:xfrm>
            <a:off x="6324600" y="76200"/>
            <a:ext cx="2736273" cy="990600"/>
            <a:chOff x="76200" y="6194918"/>
            <a:chExt cx="2736273" cy="564634"/>
          </a:xfrm>
        </p:grpSpPr>
        <p:pic>
          <p:nvPicPr>
            <p:cNvPr id="22" name="Picture 6" descr="http://prothom-aloblog.com/img/uploads/0774b9410de90c7a1ec49f267579c70e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6194918"/>
              <a:ext cx="1295400" cy="56463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22" descr="rashtrovas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7800" y="6194918"/>
              <a:ext cx="1364673" cy="56463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cxnSp>
        <p:nvCxnSpPr>
          <p:cNvPr id="24" name="Straight Connector 23"/>
          <p:cNvCxnSpPr/>
          <p:nvPr userDrawn="1"/>
        </p:nvCxnSpPr>
        <p:spPr>
          <a:xfrm>
            <a:off x="0" y="1148860"/>
            <a:ext cx="9144000" cy="0"/>
          </a:xfrm>
          <a:prstGeom prst="line">
            <a:avLst/>
          </a:prstGeom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6677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4797-D2A0-4CF4-857B-B701BE8096DD}" type="datetimeFigureOut">
              <a:rPr lang="en-US" smtClean="0"/>
              <a:t>9/2/2013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BAA4-3896-4316-AE89-9CA53B834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109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4797-D2A0-4CF4-857B-B701BE8096DD}" type="datetimeFigureOut">
              <a:rPr lang="en-US" smtClean="0"/>
              <a:t>9/2/2013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BAA4-3896-4316-AE89-9CA53B834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6715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4797-D2A0-4CF4-857B-B701BE8096DD}" type="datetimeFigureOut">
              <a:rPr lang="en-US" smtClean="0"/>
              <a:t>9/2/2013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BAA4-3896-4316-AE89-9CA53B834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375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4797-D2A0-4CF4-857B-B701BE8096DD}" type="datetimeFigureOut">
              <a:rPr lang="en-US" smtClean="0"/>
              <a:t>9/2/2013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BAA4-3896-4316-AE89-9CA53B834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90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4797-D2A0-4CF4-857B-B701BE8096DD}" type="datetimeFigureOut">
              <a:rPr lang="en-US" smtClean="0"/>
              <a:t>9/2/2013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BAA4-3896-4316-AE89-9CA53B834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684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/>
          <p:cNvGrpSpPr/>
          <p:nvPr userDrawn="1"/>
        </p:nvGrpSpPr>
        <p:grpSpPr>
          <a:xfrm>
            <a:off x="83127" y="76200"/>
            <a:ext cx="2736273" cy="990600"/>
            <a:chOff x="76200" y="6194918"/>
            <a:chExt cx="2736273" cy="564634"/>
          </a:xfrm>
        </p:grpSpPr>
        <p:pic>
          <p:nvPicPr>
            <p:cNvPr id="42" name="Picture 41" descr="http://prothom-aloblog.com/img/uploads/0774b9410de90c7a1ec49f267579c70e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6194918"/>
              <a:ext cx="1295400" cy="56463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42" descr="rashtrovas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7800" y="6194918"/>
              <a:ext cx="1364673" cy="56463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44" name="Group 43"/>
          <p:cNvGrpSpPr/>
          <p:nvPr userDrawn="1"/>
        </p:nvGrpSpPr>
        <p:grpSpPr>
          <a:xfrm>
            <a:off x="0" y="6193453"/>
            <a:ext cx="9144000" cy="566099"/>
            <a:chOff x="0" y="6193453"/>
            <a:chExt cx="9144000" cy="566099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6194917"/>
              <a:ext cx="5375074" cy="564635"/>
              <a:chOff x="76200" y="6194917"/>
              <a:chExt cx="5375074" cy="564635"/>
            </a:xfrm>
          </p:grpSpPr>
          <p:pic>
            <p:nvPicPr>
              <p:cNvPr id="50" name="Picture 2" descr="https://encrypted-tbn2.gstatic.com/images?q=tbn:ANd9GcSt5vyf5KehxhAA09HhUefADo-wNZlA7EmvutBmr3bB3S0Nrknl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895600" y="6194917"/>
                <a:ext cx="1260764" cy="564635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grpSp>
            <p:nvGrpSpPr>
              <p:cNvPr id="51" name="Group 50"/>
              <p:cNvGrpSpPr/>
              <p:nvPr/>
            </p:nvGrpSpPr>
            <p:grpSpPr>
              <a:xfrm>
                <a:off x="76200" y="6194918"/>
                <a:ext cx="2736273" cy="564634"/>
                <a:chOff x="76200" y="6194918"/>
                <a:chExt cx="2736273" cy="564634"/>
              </a:xfrm>
            </p:grpSpPr>
            <p:pic>
              <p:nvPicPr>
                <p:cNvPr id="53" name="Picture 6" descr="http://prothom-aloblog.com/img/uploads/0774b9410de90c7a1ec49f267579c70e.jp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76200" y="6194918"/>
                  <a:ext cx="1295400" cy="564634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54" name="Picture 53" descr="rashtrovasa.jpg"/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1447800" y="6194918"/>
                  <a:ext cx="1364673" cy="564634"/>
                </a:xfrm>
                <a:prstGeom prst="rect">
                  <a:avLst/>
                </a:prstGeom>
                <a:ln w="38100" cap="sq">
                  <a:solidFill>
                    <a:srgbClr val="000000"/>
                  </a:solidFill>
                  <a:prstDash val="solid"/>
                  <a:miter lim="800000"/>
                </a:ln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</p:spPr>
            </p:pic>
          </p:grpSp>
          <p:pic>
            <p:nvPicPr>
              <p:cNvPr id="52" name="Picture 51" descr="99037196.FRSsmiPW.DhakaJan08033.jpg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43532" y="6194918"/>
                <a:ext cx="1207742" cy="564634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46" name="Picture 2" descr="https://encrypted-tbn2.gstatic.com/images?q=tbn:ANd9GcSt5vyf5KehxhAA09HhUefADo-wNZlA7EmvutBmr3bB3S0Nrknl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2916" y="6193453"/>
              <a:ext cx="921084" cy="564635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7" name="Group 46"/>
            <p:cNvGrpSpPr/>
            <p:nvPr/>
          </p:nvGrpSpPr>
          <p:grpSpPr>
            <a:xfrm>
              <a:off x="5403516" y="6193453"/>
              <a:ext cx="2736273" cy="566099"/>
              <a:chOff x="76200" y="6194918"/>
              <a:chExt cx="2736273" cy="564634"/>
            </a:xfrm>
          </p:grpSpPr>
          <p:pic>
            <p:nvPicPr>
              <p:cNvPr id="48" name="Picture 6" descr="http://prothom-aloblog.com/img/uploads/0774b9410de90c7a1ec49f267579c70e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200" y="6194918"/>
                <a:ext cx="1295400" cy="564634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9" name="Picture 48" descr="rashtrovasa.jpg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47800" y="6194918"/>
                <a:ext cx="1364673" cy="564634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</p:grpSp>
      <p:grpSp>
        <p:nvGrpSpPr>
          <p:cNvPr id="55" name="Group 54"/>
          <p:cNvGrpSpPr/>
          <p:nvPr userDrawn="1"/>
        </p:nvGrpSpPr>
        <p:grpSpPr>
          <a:xfrm>
            <a:off x="6324600" y="76200"/>
            <a:ext cx="2736273" cy="990600"/>
            <a:chOff x="76200" y="6194918"/>
            <a:chExt cx="2736273" cy="564634"/>
          </a:xfrm>
        </p:grpSpPr>
        <p:pic>
          <p:nvPicPr>
            <p:cNvPr id="56" name="Picture 6" descr="http://prothom-aloblog.com/img/uploads/0774b9410de90c7a1ec49f267579c70e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" y="6194918"/>
              <a:ext cx="1295400" cy="56463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56" descr="rashtrovasa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7800" y="6194918"/>
              <a:ext cx="1364673" cy="564634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cxnSp>
        <p:nvCxnSpPr>
          <p:cNvPr id="58" name="Straight Connector 57"/>
          <p:cNvCxnSpPr/>
          <p:nvPr userDrawn="1"/>
        </p:nvCxnSpPr>
        <p:spPr>
          <a:xfrm>
            <a:off x="0" y="1148860"/>
            <a:ext cx="9144000" cy="0"/>
          </a:xfrm>
          <a:prstGeom prst="line">
            <a:avLst/>
          </a:prstGeom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885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4797-D2A0-4CF4-857B-B701BE8096DD}" type="datetimeFigureOut">
              <a:rPr lang="en-US" smtClean="0"/>
              <a:t>9/2/2013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BAA4-3896-4316-AE89-9CA53B834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83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4797-D2A0-4CF4-857B-B701BE8096DD}" type="datetimeFigureOut">
              <a:rPr lang="en-US" smtClean="0"/>
              <a:t>9/2/2013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BAA4-3896-4316-AE89-9CA53B834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31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4797-D2A0-4CF4-857B-B701BE8096DD}" type="datetimeFigureOut">
              <a:rPr lang="en-US" smtClean="0"/>
              <a:t>9/2/2013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BAA4-3896-4316-AE89-9CA53B834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94212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B4797-D2A0-4CF4-857B-B701BE8096DD}" type="datetimeFigureOut">
              <a:rPr lang="en-US" smtClean="0"/>
              <a:t>9/2/2013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3BAA4-3896-4316-AE89-9CA53B834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2188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9B4797-D2A0-4CF4-857B-B701BE8096DD}" type="datetimeFigureOut">
              <a:rPr lang="en-US" smtClean="0"/>
              <a:t>9/2/2013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3BAA4-3896-4316-AE89-9CA53B8343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024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3" Type="http://schemas.openxmlformats.org/officeDocument/2006/relationships/slide" Target="slide5.xml"/><Relationship Id="rId7" Type="http://schemas.openxmlformats.org/officeDocument/2006/relationships/slide" Target="slide14.xml"/><Relationship Id="rId12" Type="http://schemas.openxmlformats.org/officeDocument/2006/relationships/image" Target="../media/image6.jpeg"/><Relationship Id="rId2" Type="http://schemas.openxmlformats.org/officeDocument/2006/relationships/slide" Target="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13.xml"/><Relationship Id="rId11" Type="http://schemas.openxmlformats.org/officeDocument/2006/relationships/slide" Target="slide2.xml"/><Relationship Id="rId5" Type="http://schemas.openxmlformats.org/officeDocument/2006/relationships/slide" Target="slide12.xml"/><Relationship Id="rId10" Type="http://schemas.openxmlformats.org/officeDocument/2006/relationships/slide" Target="slide6.xml"/><Relationship Id="rId4" Type="http://schemas.openxmlformats.org/officeDocument/2006/relationships/slide" Target="slide11.xml"/><Relationship Id="rId9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3505200" y="228600"/>
            <a:ext cx="2209800" cy="735048"/>
          </a:xfrm>
          <a:prstGeom prst="roundRect">
            <a:avLst>
              <a:gd name="adj" fmla="val 50000"/>
            </a:avLst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সূচিপত্র</a:t>
            </a:r>
            <a:endParaRPr 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3" name="Rounded Rectangle 22">
            <a:hlinkClick r:id="rId2" action="ppaction://hlinksldjump"/>
          </p:cNvPr>
          <p:cNvSpPr/>
          <p:nvPr/>
        </p:nvSpPr>
        <p:spPr>
          <a:xfrm>
            <a:off x="6618516" y="3627116"/>
            <a:ext cx="2209800" cy="381000"/>
          </a:xfrm>
          <a:prstGeom prst="roundRect">
            <a:avLst>
              <a:gd name="adj" fmla="val 46131"/>
            </a:avLst>
          </a:prstGeom>
          <a:solidFill>
            <a:srgbClr val="00206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মূল আলোচনা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4" name="Rounded Rectangle 23">
            <a:hlinkClick r:id="rId3" action="ppaction://hlinksldjump"/>
          </p:cNvPr>
          <p:cNvSpPr/>
          <p:nvPr/>
        </p:nvSpPr>
        <p:spPr>
          <a:xfrm>
            <a:off x="6618516" y="2780708"/>
            <a:ext cx="2209800" cy="381000"/>
          </a:xfrm>
          <a:prstGeom prst="roundRect">
            <a:avLst>
              <a:gd name="adj" fmla="val 46131"/>
            </a:avLst>
          </a:prstGeom>
          <a:solidFill>
            <a:srgbClr val="00206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প্রথম কাজ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5" name="Rounded Rectangle 24">
            <a:hlinkClick r:id="rId4" action="ppaction://hlinksldjump"/>
          </p:cNvPr>
          <p:cNvSpPr/>
          <p:nvPr/>
        </p:nvSpPr>
        <p:spPr>
          <a:xfrm>
            <a:off x="6618516" y="4108940"/>
            <a:ext cx="2209800" cy="381000"/>
          </a:xfrm>
          <a:prstGeom prst="roundRect">
            <a:avLst>
              <a:gd name="adj" fmla="val 46131"/>
            </a:avLst>
          </a:prstGeom>
          <a:solidFill>
            <a:srgbClr val="00206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দলীয় কাজ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6" name="Rounded Rectangle 25">
            <a:hlinkClick r:id="" action="ppaction://noaction"/>
          </p:cNvPr>
          <p:cNvSpPr/>
          <p:nvPr/>
        </p:nvSpPr>
        <p:spPr>
          <a:xfrm>
            <a:off x="6618516" y="4529796"/>
            <a:ext cx="2209800" cy="381000"/>
          </a:xfrm>
          <a:prstGeom prst="roundRect">
            <a:avLst>
              <a:gd name="adj" fmla="val 46131"/>
            </a:avLst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hlinkClick r:id="rId5" action="ppaction://hlinksldjump"/>
              </a:rPr>
              <a:t>মূল্যায়ন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7" name="Rounded Rectangle 26">
            <a:hlinkClick r:id="" action="ppaction://noaction"/>
          </p:cNvPr>
          <p:cNvSpPr/>
          <p:nvPr/>
        </p:nvSpPr>
        <p:spPr>
          <a:xfrm>
            <a:off x="6618516" y="4978788"/>
            <a:ext cx="2209800" cy="381000"/>
          </a:xfrm>
          <a:prstGeom prst="roundRect">
            <a:avLst>
              <a:gd name="adj" fmla="val 46131"/>
            </a:avLst>
          </a:prstGeom>
          <a:solidFill>
            <a:srgbClr val="00206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বাড়ীর </a:t>
            </a:r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hlinkClick r:id="rId6" action="ppaction://hlinksldjump"/>
              </a:rPr>
              <a:t>কাজ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8" name="Rounded Rectangle 27">
            <a:hlinkClick r:id="" action="ppaction://noaction"/>
          </p:cNvPr>
          <p:cNvSpPr/>
          <p:nvPr/>
        </p:nvSpPr>
        <p:spPr>
          <a:xfrm>
            <a:off x="6618516" y="5410200"/>
            <a:ext cx="2209800" cy="381000"/>
          </a:xfrm>
          <a:prstGeom prst="roundRect">
            <a:avLst>
              <a:gd name="adj" fmla="val 46131"/>
            </a:avLst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hlinkClick r:id="rId7" action="ppaction://hlinksldjump"/>
              </a:rPr>
              <a:t>ধন্যবাদ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9" name="Rounded Rectangle 28">
            <a:hlinkClick r:id="rId8" action="ppaction://hlinksldjump"/>
          </p:cNvPr>
          <p:cNvSpPr/>
          <p:nvPr/>
        </p:nvSpPr>
        <p:spPr>
          <a:xfrm>
            <a:off x="6618516" y="2345784"/>
            <a:ext cx="2209800" cy="381000"/>
          </a:xfrm>
          <a:prstGeom prst="roundRect">
            <a:avLst>
              <a:gd name="adj" fmla="val 46131"/>
            </a:avLst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hlinkClick r:id="rId8" action="ppaction://hlinksldjump"/>
              </a:rPr>
              <a:t>শিখনফল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0" name="Rounded Rectangle 29">
            <a:hlinkClick r:id="" action="ppaction://noaction"/>
          </p:cNvPr>
          <p:cNvSpPr/>
          <p:nvPr/>
        </p:nvSpPr>
        <p:spPr>
          <a:xfrm>
            <a:off x="6632584" y="1921416"/>
            <a:ext cx="2209800" cy="381000"/>
          </a:xfrm>
          <a:prstGeom prst="roundRect">
            <a:avLst>
              <a:gd name="adj" fmla="val 46131"/>
            </a:avLst>
          </a:prstGeom>
          <a:solidFill>
            <a:schemeClr val="accent2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u="sng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hlinkClick r:id="rId9" action="ppaction://hlinksldjump"/>
              </a:rPr>
              <a:t>পরিচিতি</a:t>
            </a:r>
            <a:endParaRPr lang="en-US" sz="2400" u="sng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1" name="Rounded Rectangle 30">
            <a:hlinkClick r:id="" action="ppaction://noaction"/>
          </p:cNvPr>
          <p:cNvSpPr/>
          <p:nvPr/>
        </p:nvSpPr>
        <p:spPr>
          <a:xfrm>
            <a:off x="6608308" y="3200400"/>
            <a:ext cx="2209800" cy="381000"/>
          </a:xfrm>
          <a:prstGeom prst="roundRect">
            <a:avLst>
              <a:gd name="adj" fmla="val 46131"/>
            </a:avLst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  <a:hlinkClick r:id="rId10" action="ppaction://hlinksldjump"/>
              </a:rPr>
              <a:t>পাঠ</a:t>
            </a:r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 ঘোষনা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34" name="Rounded Rectangle 33">
            <a:hlinkClick r:id="rId11" action="ppaction://hlinksldjump"/>
          </p:cNvPr>
          <p:cNvSpPr/>
          <p:nvPr/>
        </p:nvSpPr>
        <p:spPr>
          <a:xfrm>
            <a:off x="6629400" y="1470076"/>
            <a:ext cx="2209800" cy="381000"/>
          </a:xfrm>
          <a:prstGeom prst="roundRect">
            <a:avLst>
              <a:gd name="adj" fmla="val 46131"/>
            </a:avLst>
          </a:prstGeom>
          <a:solidFill>
            <a:srgbClr val="C00000"/>
          </a:solidFill>
          <a:ln>
            <a:noFill/>
          </a:ln>
          <a:effectLst>
            <a:innerShdw blurRad="63500" dist="50800" dir="18900000">
              <a:prstClr val="black">
                <a:alpha val="50000"/>
              </a:prstClr>
            </a:inn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শুভেচ্ছা বিনিময়</a:t>
            </a:r>
            <a:endParaRPr lang="en-US" sz="24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pic>
        <p:nvPicPr>
          <p:cNvPr id="14" name="Picture 2" descr="http://www.deshebideshe.com/admin/pic/Shaheed_Minar_by_AnklaX.jpe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385" y="1470076"/>
            <a:ext cx="3589627" cy="4353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233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5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500"/>
                                        <p:tgtEl>
                                          <p:spTgt spid="3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500"/>
                                        <p:tgtEl>
                                          <p:spTgt spid="2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500"/>
                                        <p:tgtEl>
                                          <p:spTgt spid="2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1" dur="500"/>
                                        <p:tgtEl>
                                          <p:spTgt spid="2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000"/>
                            </p:stCondLst>
                            <p:childTnLst>
                              <p:par>
                                <p:cTn id="88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2" dur="500"/>
                                        <p:tgtEl>
                                          <p:spTgt spid="2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500"/>
                            </p:stCondLst>
                            <p:childTnLst>
                              <p:par>
                                <p:cTn id="99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8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5000"/>
                            </p:stCondLst>
                            <p:childTnLst>
                              <p:par>
                                <p:cTn id="110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4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build="p" animBg="1"/>
      <p:bldP spid="24" grpId="0" build="p" animBg="1"/>
      <p:bldP spid="25" grpId="0" build="p" animBg="1"/>
      <p:bldP spid="26" grpId="0" build="p" animBg="1"/>
      <p:bldP spid="27" grpId="0" build="p" animBg="1"/>
      <p:bldP spid="28" grpId="0" build="p" animBg="1"/>
      <p:bldP spid="29" grpId="0" build="p" animBg="1"/>
      <p:bldP spid="30" grpId="0" build="p" animBg="1"/>
      <p:bldP spid="31" grpId="0" build="p" animBg="1"/>
      <p:bldP spid="34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137063" y="1524000"/>
            <a:ext cx="4495800" cy="25146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120490" y="76200"/>
            <a:ext cx="2895600" cy="954107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n-BD" sz="2800" b="1" dirty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গানটি শোন এবং </a:t>
            </a:r>
            <a:r>
              <a:rPr lang="bn-BD" sz="2800" b="1" u="sng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 </a:t>
            </a:r>
            <a:r>
              <a:rPr lang="bn-BD" sz="2800" b="1" u="sng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উঠে দাঁড়াও</a:t>
            </a:r>
            <a:endParaRPr lang="en-US" sz="2800" b="1" u="sng" dirty="0">
              <a:ln w="11430"/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19700" y="4267200"/>
            <a:ext cx="3086100" cy="1447800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r>
              <a:rPr lang="bn-BD" dirty="0" smtClean="0"/>
              <a:t> </a:t>
            </a:r>
            <a:r>
              <a:rPr lang="bn-BD" sz="6000" b="1" dirty="0" smtClean="0">
                <a:gradFill>
                  <a:gsLst>
                    <a:gs pos="0">
                      <a:schemeClr val="accent1">
                        <a:tint val="66000"/>
                        <a:satMod val="160000"/>
                      </a:schemeClr>
                    </a:gs>
                    <a:gs pos="50000">
                      <a:srgbClr val="FF0000"/>
                    </a:gs>
                    <a:gs pos="100000">
                      <a:schemeClr val="accent1">
                        <a:tint val="23500"/>
                        <a:satMod val="160000"/>
                      </a:schemeClr>
                    </a:gs>
                  </a:gsLst>
                  <a:lin ang="4200000" scaled="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রক্তিম শুভেচ্ছা </a:t>
            </a:r>
            <a:endParaRPr lang="en-US" sz="6000" b="1" dirty="0"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rgbClr val="FF0000"/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4200000" scaled="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44323"/>
              </p:ext>
            </p:extLst>
          </p:nvPr>
        </p:nvGraphicFramePr>
        <p:xfrm>
          <a:off x="2057400" y="4800600"/>
          <a:ext cx="7239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Packager Shell Object" showAsIcon="1" r:id="rId4" imgW="723960" imgH="685800" progId="Package">
                  <p:embed/>
                </p:oleObj>
              </mc:Choice>
              <mc:Fallback>
                <p:oleObj name="Packager Shell Object" showAsIcon="1" r:id="rId4" imgW="723960" imgH="685800" progId="Package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800600"/>
                        <a:ext cx="723900" cy="68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311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10"/>
          <p:cNvSpPr txBox="1">
            <a:spLocks/>
          </p:cNvSpPr>
          <p:nvPr/>
        </p:nvSpPr>
        <p:spPr>
          <a:xfrm>
            <a:off x="161384" y="1301260"/>
            <a:ext cx="4316412" cy="471854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bn-BD" u="sng" dirty="0" smtClean="0"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শিক্ষক পরিচিতি</a:t>
            </a:r>
            <a:endParaRPr lang="en-US" u="sng" dirty="0">
              <a:solidFill>
                <a:srgbClr val="0052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7" name="Content Placeholder 12"/>
          <p:cNvSpPr txBox="1">
            <a:spLocks/>
          </p:cNvSpPr>
          <p:nvPr/>
        </p:nvSpPr>
        <p:spPr>
          <a:xfrm>
            <a:off x="4657184" y="1304890"/>
            <a:ext cx="4318000" cy="4714910"/>
          </a:xfrm>
          <a:prstGeom prst="rect">
            <a:avLst/>
          </a:prstGeom>
          <a:ln w="28575">
            <a:solidFill>
              <a:schemeClr val="accent2"/>
            </a:solidFill>
          </a:ln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200" b="0" i="0" u="sng" strike="noStrike" kern="1200" cap="none" spc="0" normalizeH="0" baseline="0" noProof="0" dirty="0" smtClean="0">
                <a:ln>
                  <a:noFill/>
                </a:ln>
                <a:solidFill>
                  <a:srgbClr val="005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পাঠ পরিচিতি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36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শ্রেণীঃ দশম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bn-BD" sz="2800" b="1" i="0" u="none" strike="noStrike" kern="1200" cap="none" spc="0" normalizeH="0" baseline="0" noProof="0" dirty="0" smtClean="0">
                <a:ln/>
                <a:solidFill>
                  <a:srgbClr val="4F032E"/>
                </a:solidFill>
                <a:effectLst/>
                <a:uLnTx/>
                <a:uFillTx/>
                <a:latin typeface="SolaimanLipi" pitchFamily="65" charset="0"/>
                <a:ea typeface="+mn-ea"/>
                <a:cs typeface="SolaimanLipi" pitchFamily="65" charset="0"/>
              </a:rPr>
              <a:t>বিষয়ঃ </a:t>
            </a:r>
            <a:r>
              <a:rPr lang="bn-BD" sz="2800" b="1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রচনা সম্ভার</a:t>
            </a:r>
            <a:endParaRPr kumimoji="0" lang="bn-BD" sz="2800" b="1" i="0" u="none" strike="noStrike" kern="1200" cap="none" spc="0" normalizeH="0" baseline="0" noProof="0" dirty="0" smtClean="0">
              <a:ln/>
              <a:solidFill>
                <a:srgbClr val="4F032E"/>
              </a:solidFill>
              <a:effectLst/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en-US" sz="2800" b="1" u="sng" dirty="0" smtClean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BD" sz="3600" b="1" u="sng" dirty="0" smtClean="0">
                <a:ln/>
                <a:solidFill>
                  <a:srgbClr val="4F032E"/>
                </a:solidFill>
                <a:latin typeface="SolaimanLipi" pitchFamily="65" charset="0"/>
                <a:cs typeface="SolaimanLipi" pitchFamily="65" charset="0"/>
              </a:rPr>
              <a:t>আলোচনার বিষয়</a:t>
            </a:r>
            <a:endParaRPr lang="bn-BD" sz="3600" b="1" u="sng" dirty="0">
              <a:ln/>
              <a:solidFill>
                <a:srgbClr val="4F032E"/>
              </a:solidFill>
              <a:latin typeface="SolaimanLipi" pitchFamily="65" charset="0"/>
              <a:cs typeface="SolaimanLipi" pitchFamily="65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bn-BD" sz="3600" b="1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আন্তর্জাতিক মাতৃভাষা দিবস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SolaimanLipi" pitchFamily="65" charset="0"/>
              <a:ea typeface="+mn-ea"/>
              <a:cs typeface="SolaimanLipi" pitchFamily="65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364" y="1975320"/>
            <a:ext cx="1558636" cy="152987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Title 7"/>
          <p:cNvSpPr txBox="1">
            <a:spLocks/>
          </p:cNvSpPr>
          <p:nvPr/>
        </p:nvSpPr>
        <p:spPr>
          <a:xfrm>
            <a:off x="3092450" y="76200"/>
            <a:ext cx="2927350" cy="592137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n-BD" sz="6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পরিচিতি</a:t>
            </a:r>
            <a:endParaRPr lang="en-US" sz="60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377573" y="3770055"/>
            <a:ext cx="53943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bn-BD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মো:- রাশেদ রায়হান (লিটন)</a:t>
            </a:r>
          </a:p>
          <a:p>
            <a:pPr algn="ctr">
              <a:defRPr/>
            </a:pPr>
            <a:r>
              <a:rPr lang="bn-BD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দুর্গাপুর মাধ্যমিক বিদ্যালয়</a:t>
            </a:r>
            <a:r>
              <a:rPr lang="bn-IN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IN" sz="32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কুমারখালী,</a:t>
            </a:r>
            <a:r>
              <a:rPr lang="en-US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কুষ্টিয়া।</a:t>
            </a:r>
            <a:r>
              <a:rPr lang="bn-BD" sz="32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E-mail:  rashedraihan1978@gmail.com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Mobile: 01942778660</a:t>
            </a:r>
          </a:p>
          <a:p>
            <a:pPr algn="ctr">
              <a:defRPr/>
            </a:pPr>
            <a:endParaRPr lang="bn-BD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SolaimanLipi" pitchFamily="65" charset="0"/>
              <a:cs typeface="SolaimanLipi" pitchFamily="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7391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8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uiExpand="1" build="p" animBg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3162300" y="76200"/>
            <a:ext cx="28194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শিখনফল 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sp>
        <p:nvSpPr>
          <p:cNvPr id="27" name="Text Box 4"/>
          <p:cNvSpPr txBox="1">
            <a:spLocks noChangeArrowheads="1"/>
          </p:cNvSpPr>
          <p:nvPr/>
        </p:nvSpPr>
        <p:spPr bwMode="auto">
          <a:xfrm>
            <a:off x="1510013" y="1427018"/>
            <a:ext cx="612397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bn-BD" sz="4400" b="1" u="sng" dirty="0">
                <a:effectLst>
                  <a:outerShdw blurRad="38100" dist="38100" dir="2700000" algn="tl">
                    <a:srgbClr val="C0C0C0"/>
                  </a:outerShdw>
                </a:effectLst>
                <a:latin typeface="SolaimanLipi" pitchFamily="65" charset="0"/>
                <a:ea typeface="NikoshBAN" pitchFamily="2" charset="0"/>
                <a:cs typeface="SolaimanLipi" pitchFamily="65" charset="0"/>
              </a:rPr>
              <a:t>এই পাঠ শেষে শিক্ষার্থীরা-</a:t>
            </a:r>
            <a:endParaRPr lang="en-US" sz="4400" b="1" u="sng" dirty="0">
              <a:effectLst>
                <a:outerShdw blurRad="38100" dist="38100" dir="2700000" algn="tl">
                  <a:srgbClr val="C0C0C0"/>
                </a:outerShdw>
              </a:effectLst>
              <a:latin typeface="SolaimanLipi" pitchFamily="65" charset="0"/>
              <a:ea typeface="NikoshBAN" pitchFamily="2" charset="0"/>
              <a:cs typeface="SolaimanLipi" pitchFamily="65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495670" y="2743200"/>
            <a:ext cx="6634829" cy="523220"/>
            <a:chOff x="1112091" y="2743200"/>
            <a:chExt cx="6634829" cy="523220"/>
          </a:xfrm>
        </p:grpSpPr>
        <p:pic>
          <p:nvPicPr>
            <p:cNvPr id="26" name="Picture 25" descr="rashtrovasa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2091" y="2780720"/>
              <a:ext cx="779582" cy="449759"/>
            </a:xfrm>
            <a:prstGeom prst="roundRect">
              <a:avLst>
                <a:gd name="adj" fmla="val 11111"/>
              </a:avLst>
            </a:prstGeom>
            <a:ln w="123825" cap="rnd">
              <a:solidFill>
                <a:srgbClr val="C8C6BD"/>
              </a:solidFill>
              <a:prstDash val="solid"/>
            </a:ln>
            <a:effectLst>
              <a:outerShdw blurRad="101600" dist="50800" dir="7200000" algn="tl" rotWithShape="0">
                <a:srgbClr val="000000">
                  <a:alpha val="45000"/>
                </a:srgbClr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FFFFFF"/>
              </a:extrusionClr>
            </a:sp3d>
          </p:spPr>
        </p:pic>
        <p:sp>
          <p:nvSpPr>
            <p:cNvPr id="2" name="Rectangle 1"/>
            <p:cNvSpPr/>
            <p:nvPr/>
          </p:nvSpPr>
          <p:spPr>
            <a:xfrm>
              <a:off x="1990216" y="2743200"/>
              <a:ext cx="575670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Char char="ü"/>
              </a:pPr>
              <a:r>
                <a:rPr lang="bn-BD" sz="2800" b="1" dirty="0" smtClean="0">
                  <a:latin typeface="NikoshBAN" pitchFamily="2" charset="0"/>
                  <a:cs typeface="NikoshBAN" pitchFamily="2" charset="0"/>
                </a:rPr>
                <a:t>আন্তর্জতিক মাতৃভাষা দিবস কী </a:t>
              </a:r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তা </a:t>
              </a:r>
              <a:r>
                <a:rPr lang="bn-BD" sz="2800" b="1" dirty="0" smtClean="0">
                  <a:latin typeface="NikoshBAN" pitchFamily="2" charset="0"/>
                  <a:cs typeface="NikoshBAN" pitchFamily="2" charset="0"/>
                </a:rPr>
                <a:t>বলতে পারবে</a:t>
              </a:r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433324" y="3542007"/>
            <a:ext cx="6362148" cy="954107"/>
            <a:chOff x="1091309" y="4209726"/>
            <a:chExt cx="6362148" cy="954107"/>
          </a:xfrm>
        </p:grpSpPr>
        <p:sp>
          <p:nvSpPr>
            <p:cNvPr id="4" name="Rectangle 3"/>
            <p:cNvSpPr/>
            <p:nvPr/>
          </p:nvSpPr>
          <p:spPr>
            <a:xfrm>
              <a:off x="2031780" y="4209726"/>
              <a:ext cx="542167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buFont typeface="Wingdings" pitchFamily="2" charset="2"/>
                <a:buChar char="ü"/>
              </a:pPr>
              <a:r>
                <a:rPr lang="bn-BD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বাঙালির জাতীয় জীবনে আন্তর্জাতিক </a:t>
              </a:r>
              <a:r>
                <a:rPr lang="bn-BD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মাতৃভাষা</a:t>
              </a:r>
            </a:p>
            <a:p>
              <a:pPr algn="ctr"/>
              <a:r>
                <a:rPr lang="bn-BD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দিবসের </a:t>
              </a:r>
              <a:r>
                <a:rPr lang="bn-BD" sz="2800" b="1" dirty="0" smtClean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গুরুত্ব </a:t>
              </a:r>
              <a:r>
                <a:rPr lang="bn-BD" sz="28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NikoshBAN" pitchFamily="2" charset="0"/>
                  <a:cs typeface="NikoshBAN" pitchFamily="2" charset="0"/>
                </a:rPr>
                <a:t>আলোচনা</a:t>
              </a:r>
              <a:r>
                <a:rPr lang="bn-BD" sz="2800" b="1" dirty="0" smtClean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করতে পারবে।</a:t>
              </a:r>
              <a:endParaRPr lang="en-US" sz="2800" b="1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0" name="Picture 9" descr="rashtrovasa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1309" y="4284722"/>
              <a:ext cx="779582" cy="449759"/>
            </a:xfrm>
            <a:prstGeom prst="roundRect">
              <a:avLst>
                <a:gd name="adj" fmla="val 11111"/>
              </a:avLst>
            </a:prstGeom>
            <a:ln w="123825" cap="rnd">
              <a:solidFill>
                <a:srgbClr val="C8C6BD"/>
              </a:solidFill>
              <a:prstDash val="solid"/>
            </a:ln>
            <a:effectLst>
              <a:outerShdw blurRad="101600" dist="50800" dir="7200000" algn="tl" rotWithShape="0">
                <a:srgbClr val="000000">
                  <a:alpha val="45000"/>
                </a:srgbClr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FFFFFF"/>
              </a:extrusionClr>
            </a:sp3d>
          </p:spPr>
        </p:pic>
      </p:grpSp>
      <p:grpSp>
        <p:nvGrpSpPr>
          <p:cNvPr id="6" name="Group 5"/>
          <p:cNvGrpSpPr/>
          <p:nvPr/>
        </p:nvGrpSpPr>
        <p:grpSpPr>
          <a:xfrm>
            <a:off x="1461521" y="4553062"/>
            <a:ext cx="5041851" cy="531206"/>
            <a:chOff x="1066800" y="3452436"/>
            <a:chExt cx="5041851" cy="531206"/>
          </a:xfrm>
        </p:grpSpPr>
        <p:sp>
          <p:nvSpPr>
            <p:cNvPr id="3" name="Rectangle 2"/>
            <p:cNvSpPr/>
            <p:nvPr/>
          </p:nvSpPr>
          <p:spPr>
            <a:xfrm>
              <a:off x="1990216" y="3452436"/>
              <a:ext cx="411843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Char char="ü"/>
              </a:pPr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ইউনেস্কো </a:t>
              </a:r>
              <a:r>
                <a:rPr lang="bn-BD" sz="2800" b="1" dirty="0" smtClean="0">
                  <a:latin typeface="NikoshBAN" pitchFamily="2" charset="0"/>
                  <a:cs typeface="NikoshBAN" pitchFamily="2" charset="0"/>
                </a:rPr>
                <a:t>সম্পর্কে জানতে পারবে</a:t>
              </a:r>
              <a:r>
                <a:rPr lang="bn-BD" sz="2800" b="1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  <p:pic>
          <p:nvPicPr>
            <p:cNvPr id="11" name="Picture 10" descr="rashtrovasa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6800" y="3533883"/>
              <a:ext cx="779582" cy="449759"/>
            </a:xfrm>
            <a:prstGeom prst="roundRect">
              <a:avLst>
                <a:gd name="adj" fmla="val 11111"/>
              </a:avLst>
            </a:prstGeom>
            <a:ln w="123825" cap="rnd">
              <a:solidFill>
                <a:srgbClr val="C8C6BD"/>
              </a:solidFill>
              <a:prstDash val="solid"/>
            </a:ln>
            <a:effectLst>
              <a:outerShdw blurRad="101600" dist="50800" dir="7200000" algn="tl" rotWithShape="0">
                <a:srgbClr val="000000">
                  <a:alpha val="45000"/>
                </a:srgbClr>
              </a:outerShdw>
            </a:effectLst>
            <a:scene3d>
              <a:camera prst="perspectiveFront" fov="5400000"/>
              <a:lightRig rig="threePt" dir="t">
                <a:rot lat="0" lon="0" rev="19200000"/>
              </a:lightRig>
            </a:scene3d>
            <a:sp3d extrusionH="25400">
              <a:bevelT w="304800" h="152400" prst="hardEdge"/>
              <a:extrusionClr>
                <a:srgbClr val="FFFFFF"/>
              </a:extrusionClr>
            </a:sp3d>
          </p:spPr>
        </p:pic>
      </p:grpSp>
      <p:grpSp>
        <p:nvGrpSpPr>
          <p:cNvPr id="12" name="Group 11"/>
          <p:cNvGrpSpPr/>
          <p:nvPr/>
        </p:nvGrpSpPr>
        <p:grpSpPr>
          <a:xfrm>
            <a:off x="43028" y="1204688"/>
            <a:ext cx="780658" cy="4891312"/>
            <a:chOff x="57542" y="1204688"/>
            <a:chExt cx="780658" cy="4786084"/>
          </a:xfrm>
        </p:grpSpPr>
        <p:grpSp>
          <p:nvGrpSpPr>
            <p:cNvPr id="13" name="Group 12"/>
            <p:cNvGrpSpPr/>
            <p:nvPr/>
          </p:nvGrpSpPr>
          <p:grpSpPr>
            <a:xfrm>
              <a:off x="57542" y="1204688"/>
              <a:ext cx="765354" cy="1859322"/>
              <a:chOff x="57542" y="1204688"/>
              <a:chExt cx="933058" cy="1915882"/>
            </a:xfrm>
          </p:grpSpPr>
          <p:pic>
            <p:nvPicPr>
              <p:cNvPr id="17" name="Picture 16" descr="45b9181f19b8e3bc4b4d0d7510b56906.jpg"/>
              <p:cNvPicPr>
                <a:picLocks noChangeAspect="1"/>
              </p:cNvPicPr>
              <p:nvPr/>
            </p:nvPicPr>
            <p:blipFill>
              <a:blip r:embed="rId3">
                <a:lum contrast="40000"/>
              </a:blip>
              <a:stretch>
                <a:fillRect/>
              </a:stretch>
            </p:blipFill>
            <p:spPr>
              <a:xfrm>
                <a:off x="57542" y="120468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8" name="Picture 17" descr="45b9181f19b8e3bc4b4d0d7510b56906.jpg"/>
              <p:cNvPicPr>
                <a:picLocks noChangeAspect="1"/>
              </p:cNvPicPr>
              <p:nvPr/>
            </p:nvPicPr>
            <p:blipFill>
              <a:blip r:embed="rId3">
                <a:lum contrast="40000"/>
              </a:blip>
              <a:stretch>
                <a:fillRect/>
              </a:stretch>
            </p:blipFill>
            <p:spPr>
              <a:xfrm>
                <a:off x="57542" y="219165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14" name="Picture 13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846" y="3141484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5" name="Picture 14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846" y="4099317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Picture 15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056" y="5089283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19" name="Group 18"/>
          <p:cNvGrpSpPr/>
          <p:nvPr/>
        </p:nvGrpSpPr>
        <p:grpSpPr>
          <a:xfrm>
            <a:off x="8352456" y="1204688"/>
            <a:ext cx="780658" cy="4891312"/>
            <a:chOff x="57542" y="1204688"/>
            <a:chExt cx="780658" cy="4786084"/>
          </a:xfrm>
        </p:grpSpPr>
        <p:grpSp>
          <p:nvGrpSpPr>
            <p:cNvPr id="21" name="Group 20"/>
            <p:cNvGrpSpPr/>
            <p:nvPr/>
          </p:nvGrpSpPr>
          <p:grpSpPr>
            <a:xfrm>
              <a:off x="57542" y="1204688"/>
              <a:ext cx="765354" cy="1859322"/>
              <a:chOff x="57542" y="1204688"/>
              <a:chExt cx="933058" cy="1915882"/>
            </a:xfrm>
          </p:grpSpPr>
          <p:pic>
            <p:nvPicPr>
              <p:cNvPr id="25" name="Picture 24" descr="45b9181f19b8e3bc4b4d0d7510b56906.jpg"/>
              <p:cNvPicPr>
                <a:picLocks noChangeAspect="1"/>
              </p:cNvPicPr>
              <p:nvPr/>
            </p:nvPicPr>
            <p:blipFill>
              <a:blip r:embed="rId3">
                <a:lum contrast="40000"/>
              </a:blip>
              <a:stretch>
                <a:fillRect/>
              </a:stretch>
            </p:blipFill>
            <p:spPr>
              <a:xfrm>
                <a:off x="57542" y="120468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28" name="Picture 27" descr="45b9181f19b8e3bc4b4d0d7510b56906.jpg"/>
              <p:cNvPicPr>
                <a:picLocks noChangeAspect="1"/>
              </p:cNvPicPr>
              <p:nvPr/>
            </p:nvPicPr>
            <p:blipFill>
              <a:blip r:embed="rId3">
                <a:lum contrast="40000"/>
              </a:blip>
              <a:stretch>
                <a:fillRect/>
              </a:stretch>
            </p:blipFill>
            <p:spPr>
              <a:xfrm>
                <a:off x="57542" y="219165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22" name="Picture 21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846" y="3141484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3" name="Picture 22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846" y="4099317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24" name="Picture 23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056" y="5089283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940816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375105" y="1219200"/>
            <a:ext cx="8584401" cy="1754326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এসো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আমরা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একটি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ভিডিও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চিত্র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</a:t>
            </a:r>
            <a:r>
              <a:rPr lang="en-US" sz="3600" b="1" dirty="0" err="1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দেখি</a:t>
            </a:r>
            <a:r>
              <a:rPr lang="en-US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।</a:t>
            </a:r>
            <a:endParaRPr lang="bn-BD" sz="3600" b="1" dirty="0" smtClean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LightBAN" pitchFamily="2" charset="0"/>
              <a:cs typeface="NikoshLightBAN" pitchFamily="2" charset="0"/>
            </a:endParaRPr>
          </a:p>
          <a:p>
            <a:pPr algn="ctr"/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 এবং </a:t>
            </a:r>
          </a:p>
          <a:p>
            <a:pPr algn="ctr"/>
            <a:r>
              <a:rPr lang="bn-BD" sz="36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LightBAN" pitchFamily="2" charset="0"/>
                <a:cs typeface="NikoshLightBAN" pitchFamily="2" charset="0"/>
              </a:rPr>
              <a:t>লক্ষ্য করে বলি ভিডিও চিত্রটি দেখে কি সম্পর্কে বোঝা গেল?</a:t>
            </a:r>
            <a:endParaRPr lang="en-US" sz="36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LightBAN" pitchFamily="2" charset="0"/>
              <a:cs typeface="NikoshLightBAN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19765" y="4572000"/>
            <a:ext cx="6697667" cy="923330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5400" b="1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laimanLipi" pitchFamily="65" charset="0"/>
                <a:cs typeface="SolaimanLipi" pitchFamily="65" charset="0"/>
              </a:rPr>
              <a:t>আন্তর্জতিক মাতৃভাষা দিবস</a:t>
            </a:r>
            <a:endParaRPr lang="en-US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olaimanLipi" pitchFamily="65" charset="0"/>
              <a:cs typeface="SolaimanLipi" pitchFamily="65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797316" y="228600"/>
            <a:ext cx="1739976" cy="762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437131"/>
              </p:ext>
            </p:extLst>
          </p:nvPr>
        </p:nvGraphicFramePr>
        <p:xfrm>
          <a:off x="4210104" y="334285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74" name="Packager Shell Object" showAsIcon="1" r:id="rId4" imgW="914400" imgH="771480" progId="Package">
                  <p:embed/>
                </p:oleObj>
              </mc:Choice>
              <mc:Fallback>
                <p:oleObj name="Packager Shell Object" showAsIcon="1" r:id="rId4" imgW="914400" imgH="77148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10104" y="334285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9654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600200"/>
            <a:ext cx="5675635" cy="350489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" name="Oval 23"/>
          <p:cNvSpPr/>
          <p:nvPr/>
        </p:nvSpPr>
        <p:spPr>
          <a:xfrm>
            <a:off x="2209800" y="2743200"/>
            <a:ext cx="3165274" cy="2057400"/>
          </a:xfrm>
          <a:prstGeom prst="ellipse">
            <a:avLst/>
          </a:prstGeom>
          <a:solidFill>
            <a:srgbClr val="FF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2950702" y="228600"/>
            <a:ext cx="3297698" cy="646331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bn-BD" sz="3600" b="1" dirty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bn-BD" sz="36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 বিষয়</a:t>
            </a:r>
            <a:endParaRPr lang="en-US" sz="36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286000" y="3352800"/>
            <a:ext cx="3006436" cy="761999"/>
          </a:xfrm>
          <a:prstGeom prst="rect">
            <a:avLst/>
          </a:prstGeom>
          <a:noFill/>
        </p:spPr>
        <p:txBody>
          <a:bodyPr wrap="square" rtlCol="0">
            <a:prstTxWarp prst="textPlain">
              <a:avLst/>
            </a:prstTxWarp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3600" b="1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আন্তর্জতিক মাতৃভাষা দিবস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9" y="1661958"/>
            <a:ext cx="5523235" cy="33813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79728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4" grpId="1" animBg="1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04491" y="381000"/>
            <a:ext cx="330731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3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আন্তর্জতিক </a:t>
            </a:r>
            <a:r>
              <a:rPr lang="bn-BD" sz="3000" b="1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মাতৃভাষা </a:t>
            </a:r>
            <a:r>
              <a:rPr lang="bn-BD" sz="3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দিবস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157" y="4800600"/>
            <a:ext cx="907484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১৯৯৯ সালের ১৭ নভেম্বর বাঙালি জাতিয় জীবনে একটি ঐতিহাসিক দিন। এই দিনে আমাদের বাংলা ভাষার অধিকার প্রতিষ্ঠার জন্য যারা ৫২ সালে ২১শে ফেব্রুয়ারীতে জীবন দিয়েছিল তারা পায় আন্তর্জতিক স্বীকৃতি।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1027" y="1185709"/>
            <a:ext cx="9001013" cy="3405027"/>
            <a:chOff x="66787" y="1249878"/>
            <a:chExt cx="9001013" cy="4233721"/>
          </a:xfrm>
        </p:grpSpPr>
        <p:pic>
          <p:nvPicPr>
            <p:cNvPr id="5" name="Picture 4" descr="http://www.shobdoneer.com/wp-content/uploads/21-feb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787" y="1249878"/>
              <a:ext cx="1729084" cy="1036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4" descr="http://www.shobdoneer.com/wp-content/uploads/21-feb1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67600" y="1249879"/>
              <a:ext cx="1600200" cy="1036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3145423" y="1249879"/>
              <a:ext cx="2970186" cy="707886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4000" u="sng" dirty="0" smtClean="0">
                  <a:latin typeface="NikoshBAN" pitchFamily="2" charset="0"/>
                  <a:cs typeface="NikoshBAN" pitchFamily="2" charset="0"/>
                </a:rPr>
                <a:t>ভাষ শহীদ</a:t>
              </a:r>
              <a:endParaRPr lang="en-US" sz="4000" u="sng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8" name="Picture 8" descr="http://cms.somewhereinblog.net/images/thumbs/elius_1297766343_1-1._Shaheed_Salam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993" y="2683820"/>
              <a:ext cx="1502672" cy="190500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8" descr="http://muktoblog.net/media/img/1297333015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7465" y="2683820"/>
              <a:ext cx="1492977" cy="190500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Picture 12" descr="http://www.prothom-aloblog.com/img/uploads/dc02f5d87c3771483d22fcbfd4149b09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1088" y="2683822"/>
              <a:ext cx="1492977" cy="1904998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6" descr="http://muktoblog.net/media/img/1298107003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4524" y="2687372"/>
              <a:ext cx="1458341" cy="1901448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73865" y="2667000"/>
              <a:ext cx="1517735" cy="1921820"/>
            </a:xfrm>
            <a:prstGeom prst="rect">
              <a:avLst/>
            </a:prstGeom>
            <a:ln w="889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sp>
          <p:nvSpPr>
            <p:cNvPr id="13" name="TextBox 12"/>
            <p:cNvSpPr txBox="1"/>
            <p:nvPr/>
          </p:nvSpPr>
          <p:spPr>
            <a:xfrm>
              <a:off x="128097" y="4703510"/>
              <a:ext cx="1606464" cy="769441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4400" b="1" dirty="0" smtClean="0">
                  <a:latin typeface="NikoshBAN" pitchFamily="2" charset="0"/>
                  <a:cs typeface="NikoshBAN" pitchFamily="2" charset="0"/>
                </a:rPr>
                <a:t>সালাম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922595" y="4705047"/>
              <a:ext cx="1622716" cy="769441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4400" b="1" dirty="0" smtClean="0">
                  <a:latin typeface="NikoshBAN" pitchFamily="2" charset="0"/>
                  <a:cs typeface="NikoshBAN" pitchFamily="2" charset="0"/>
                </a:rPr>
                <a:t>বরকত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3722597" y="4705047"/>
              <a:ext cx="1622716" cy="769441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4400" b="1" dirty="0" smtClean="0">
                  <a:latin typeface="NikoshBAN" pitchFamily="2" charset="0"/>
                  <a:cs typeface="NikoshBAN" pitchFamily="2" charset="0"/>
                </a:rPr>
                <a:t>রফিক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562452" y="4709603"/>
              <a:ext cx="1602483" cy="769441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4400" b="1" dirty="0" smtClean="0">
                  <a:latin typeface="NikoshBAN" pitchFamily="2" charset="0"/>
                  <a:cs typeface="NikoshBAN" pitchFamily="2" charset="0"/>
                </a:rPr>
                <a:t>শফিউর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391400" y="4714158"/>
              <a:ext cx="1622716" cy="769441"/>
            </a:xfrm>
            <a:prstGeom prst="rect">
              <a:avLst/>
            </a:prstGeom>
          </p:spPr>
          <p:style>
            <a:lnRef idx="0">
              <a:schemeClr val="dk1"/>
            </a:lnRef>
            <a:fillRef idx="3">
              <a:schemeClr val="dk1"/>
            </a:fillRef>
            <a:effectRef idx="3">
              <a:schemeClr val="dk1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bn-BD" sz="4400" b="1" dirty="0" smtClean="0">
                  <a:latin typeface="NikoshBAN" pitchFamily="2" charset="0"/>
                  <a:cs typeface="NikoshBAN" pitchFamily="2" charset="0"/>
                </a:rPr>
                <a:t>জব্বার</a:t>
              </a:r>
              <a:endParaRPr lang="en-US" sz="4400" b="1" dirty="0">
                <a:latin typeface="NikoshBAN" pitchFamily="2" charset="0"/>
                <a:cs typeface="NikoshBAN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2301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2400" y="1638300"/>
            <a:ext cx="2095500" cy="3467100"/>
            <a:chOff x="228600" y="1333500"/>
            <a:chExt cx="2095500" cy="3467100"/>
          </a:xfrm>
        </p:grpSpPr>
        <p:pic>
          <p:nvPicPr>
            <p:cNvPr id="2" name="Picture 2" descr="http://upload.wikimedia.org/wikipedia/commons/thumb/2/2f/Flag_of_the_United_Nations.svg/220px-Flag_of_the_United_Nations.svg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1333500"/>
              <a:ext cx="2095500" cy="140017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6" descr="চিত্র:UNESCO.sv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600" y="2895600"/>
              <a:ext cx="20955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243065"/>
            <a:ext cx="3200401" cy="170652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TextBox 5"/>
          <p:cNvSpPr txBox="1"/>
          <p:nvPr/>
        </p:nvSpPr>
        <p:spPr>
          <a:xfrm>
            <a:off x="2289239" y="1560254"/>
            <a:ext cx="6854761" cy="24314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3800" dirty="0" smtClean="0">
                <a:latin typeface="NikoshBAN" pitchFamily="2" charset="0"/>
                <a:cs typeface="NikoshBAN" pitchFamily="2" charset="0"/>
              </a:rPr>
              <a:t>জাতিসংঘের শিক্ষা, বিজ্ঞান ও সংস্কৃতি</a:t>
            </a:r>
          </a:p>
          <a:p>
            <a:pPr algn="ctr"/>
            <a:r>
              <a:rPr lang="bn-BD" sz="3800" dirty="0" smtClean="0">
                <a:latin typeface="NikoshBAN" pitchFamily="2" charset="0"/>
                <a:cs typeface="NikoshBAN" pitchFamily="2" charset="0"/>
              </a:rPr>
              <a:t> বিষয়ক সংস্থা ইউনেস্কো ফ্রান্সের রাজধানী </a:t>
            </a:r>
          </a:p>
          <a:p>
            <a:pPr algn="ctr"/>
            <a:r>
              <a:rPr lang="bn-BD" sz="3800" dirty="0" smtClean="0">
                <a:latin typeface="NikoshBAN" pitchFamily="2" charset="0"/>
                <a:cs typeface="NikoshBAN" pitchFamily="2" charset="0"/>
              </a:rPr>
              <a:t>প্যারিসে বাঙালির অমর ২১শে ফেব্রুয়ারী </a:t>
            </a:r>
          </a:p>
          <a:p>
            <a:pPr algn="ctr"/>
            <a:r>
              <a:rPr lang="bn-BD" sz="3800" dirty="0" smtClean="0">
                <a:latin typeface="NikoshBAN" pitchFamily="2" charset="0"/>
                <a:cs typeface="NikoshBAN" pitchFamily="2" charset="0"/>
              </a:rPr>
              <a:t>আন্তর্জতিক মাতৃভাষা হিসাবে স্বীকৃতি দিয়েছে।</a:t>
            </a:r>
            <a:endParaRPr lang="en-US" sz="3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04491" y="381000"/>
            <a:ext cx="330731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3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আন্তর্জতিক </a:t>
            </a:r>
            <a:r>
              <a:rPr lang="bn-BD" sz="3000" b="1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মাতৃভাষা </a:t>
            </a:r>
            <a:r>
              <a:rPr lang="bn-BD" sz="3000" b="1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দিবস</a:t>
            </a:r>
            <a:endParaRPr lang="en-US" sz="3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859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conveyor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1418" y="6927"/>
            <a:ext cx="330731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3000" b="1" u="sng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আন্তর্জতিক </a:t>
            </a:r>
            <a:r>
              <a:rPr lang="bn-BD" sz="3000" b="1" u="sng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মাতৃভাষা দিবস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3000" b="1" u="sng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 যাদের অবদান</a:t>
            </a:r>
            <a:endParaRPr lang="en-US" sz="3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114300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কানাডার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ভ্যানকুবার শহরে বসবাসরত দুই বাঙ্গালী রফিকুল ইসলাম এবং আবদুস সালাম একুশে ফেব্রুয়ারিকে আন্তর্জাতিক মাতৃভাষা দিবস হিসেবে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ঘোষণার জন্য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১৯৯৮ সালে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আবেদন জানিয়েছিলেন জাতিসংঘের মহাসচিব কফি আনানের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কাছে।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http://cms.somewhereinblog.net/images/thumbs/shovan13_1361446991_1-image_471_1406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832946"/>
            <a:ext cx="2438400" cy="272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347019" y="5638800"/>
            <a:ext cx="216758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রফিকুল ইসলাম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4" descr="http://upload.wikimedia.org/wikipedia/commons/thumb/1/1a/Kofi_Annan.jpg/220px-Kofi_Anna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599" y="2750128"/>
            <a:ext cx="2133601" cy="2841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503462" y="5580212"/>
            <a:ext cx="25378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b="1" dirty="0">
                <a:latin typeface="NikoshBAN" pitchFamily="2" charset="0"/>
                <a:cs typeface="NikoshBAN" pitchFamily="2" charset="0"/>
              </a:rPr>
              <a:t>মহাসচিব কফি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আনান</a:t>
            </a:r>
            <a:endParaRPr lang="en-US" sz="2800" b="1" dirty="0"/>
          </a:p>
        </p:txBody>
      </p:sp>
      <p:grpSp>
        <p:nvGrpSpPr>
          <p:cNvPr id="13" name="Group 12"/>
          <p:cNvGrpSpPr/>
          <p:nvPr/>
        </p:nvGrpSpPr>
        <p:grpSpPr>
          <a:xfrm>
            <a:off x="3429000" y="3200400"/>
            <a:ext cx="2341418" cy="2980812"/>
            <a:chOff x="3429000" y="3200400"/>
            <a:chExt cx="2341418" cy="2980812"/>
          </a:xfrm>
        </p:grpSpPr>
        <p:sp>
          <p:nvSpPr>
            <p:cNvPr id="10" name="Rectangle 9"/>
            <p:cNvSpPr/>
            <p:nvPr/>
          </p:nvSpPr>
          <p:spPr>
            <a:xfrm>
              <a:off x="3429000" y="3200400"/>
              <a:ext cx="2341418" cy="234423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3554575" y="5596437"/>
              <a:ext cx="2084225" cy="58477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bn-BD" sz="3200" dirty="0">
                  <a:latin typeface="NikoshBAN" pitchFamily="2" charset="0"/>
                  <a:cs typeface="NikoshBAN" pitchFamily="2" charset="0"/>
                </a:rPr>
                <a:t>আবদুস সালাম </a:t>
              </a:r>
              <a:endParaRPr lang="en-US" sz="3200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3505200" y="3810000"/>
              <a:ext cx="2111475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ছবি সংগ্রহ করা</a:t>
              </a:r>
            </a:p>
            <a:p>
              <a:pPr algn="ctr"/>
              <a:r>
                <a:rPr lang="bn-BD" sz="3200" dirty="0" smtClean="0">
                  <a:latin typeface="NikoshBAN" pitchFamily="2" charset="0"/>
                  <a:cs typeface="NikoshBAN" pitchFamily="2" charset="0"/>
                </a:rPr>
                <a:t>সম্ভব হয়নি</a:t>
              </a:r>
              <a:endParaRPr 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09533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11418" y="6927"/>
            <a:ext cx="330731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3000" b="1" u="sng" dirty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আন্তর্জতিক </a:t>
            </a:r>
            <a:r>
              <a:rPr lang="bn-BD" sz="3000" b="1" u="sng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মাতৃভাষা দিবস</a:t>
            </a:r>
          </a:p>
          <a:p>
            <a:pPr marL="342900" lvl="0" indent="-342900" algn="ctr">
              <a:spcBef>
                <a:spcPct val="20000"/>
              </a:spcBef>
              <a:defRPr/>
            </a:pPr>
            <a:r>
              <a:rPr lang="bn-BD" sz="3000" b="1" u="sng" dirty="0" smtClean="0">
                <a:ln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 যাদের অবদান</a:t>
            </a:r>
            <a:endParaRPr lang="en-US" sz="3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চিত্র:UN buildin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03" y="2106543"/>
            <a:ext cx="2816915" cy="37558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1143000" y="1149559"/>
            <a:ext cx="1036213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			কানাডা প্রবাসী পৃথিবীর মাতৃভাষা প্রেমিক গোষ্ঠীর </a:t>
            </a:r>
          </a:p>
          <a:p>
            <a:pPr algn="ctr"/>
            <a:r>
              <a:rPr lang="bn-BD" sz="4400" dirty="0" smtClean="0">
                <a:latin typeface="NikoshBAN" pitchFamily="2" charset="0"/>
                <a:cs typeface="NikoshBAN" pitchFamily="2" charset="0"/>
              </a:rPr>
              <a:t>					ভিন্ন ভিন্ন ভাষাভাষী দশ জন সদস্য।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19400" y="4930914"/>
            <a:ext cx="495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◊ দুই জন বাংলা ভাষাভাষী।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43200" y="2719810"/>
            <a:ext cx="360547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◊দুই জন ফিলিপিন। </a:t>
            </a:r>
            <a:endParaRPr lang="en-US" sz="4000" dirty="0"/>
          </a:p>
        </p:txBody>
      </p:sp>
      <p:sp>
        <p:nvSpPr>
          <p:cNvPr id="7" name="Rectangle 6"/>
          <p:cNvSpPr/>
          <p:nvPr/>
        </p:nvSpPr>
        <p:spPr>
          <a:xfrm>
            <a:off x="2795688" y="3308628"/>
            <a:ext cx="493596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◊দুই জন ইংরেজি ভষাভাষী। 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2819400" y="4397514"/>
            <a:ext cx="44149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◊ একজন কাচি ভাষাভষী।</a:t>
            </a:r>
          </a:p>
        </p:txBody>
      </p:sp>
      <p:sp>
        <p:nvSpPr>
          <p:cNvPr id="9" name="Rectangle 8"/>
          <p:cNvSpPr/>
          <p:nvPr/>
        </p:nvSpPr>
        <p:spPr>
          <a:xfrm>
            <a:off x="2819400" y="3864114"/>
            <a:ext cx="571823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◊ এক জন ক্যান্তোনিজ ভাষাভাষী। </a:t>
            </a:r>
            <a:endParaRPr lang="en-US" sz="4000" dirty="0"/>
          </a:p>
        </p:txBody>
      </p:sp>
      <p:sp>
        <p:nvSpPr>
          <p:cNvPr id="10" name="Rectangle 9"/>
          <p:cNvSpPr/>
          <p:nvPr/>
        </p:nvSpPr>
        <p:spPr>
          <a:xfrm>
            <a:off x="6138644" y="2719810"/>
            <a:ext cx="31870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◊ এক জন হিন্দি।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869387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5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500"/>
                            </p:stCondLst>
                            <p:childTnLst>
                              <p:par>
                                <p:cTn id="3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birdseye group involved.jpg"/>
          <p:cNvPicPr>
            <a:picLocks noChangeAspect="1"/>
          </p:cNvPicPr>
          <p:nvPr/>
        </p:nvPicPr>
        <p:blipFill>
          <a:blip r:embed="rId2">
            <a:lum bright="40000" contrast="-40000"/>
          </a:blip>
          <a:stretch>
            <a:fillRect/>
          </a:stretch>
        </p:blipFill>
        <p:spPr>
          <a:xfrm>
            <a:off x="1591416" y="1344362"/>
            <a:ext cx="6069548" cy="46007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2" name="Group 1"/>
          <p:cNvGrpSpPr/>
          <p:nvPr/>
        </p:nvGrpSpPr>
        <p:grpSpPr>
          <a:xfrm>
            <a:off x="43028" y="1204688"/>
            <a:ext cx="780658" cy="4891312"/>
            <a:chOff x="57542" y="1204688"/>
            <a:chExt cx="780658" cy="4786084"/>
          </a:xfrm>
        </p:grpSpPr>
        <p:grpSp>
          <p:nvGrpSpPr>
            <p:cNvPr id="3" name="Group 2"/>
            <p:cNvGrpSpPr/>
            <p:nvPr/>
          </p:nvGrpSpPr>
          <p:grpSpPr>
            <a:xfrm>
              <a:off x="57542" y="1204688"/>
              <a:ext cx="765354" cy="1859322"/>
              <a:chOff x="57542" y="1204688"/>
              <a:chExt cx="933058" cy="1915882"/>
            </a:xfrm>
          </p:grpSpPr>
          <p:pic>
            <p:nvPicPr>
              <p:cNvPr id="7" name="Picture 6" descr="45b9181f19b8e3bc4b4d0d7510b56906.jpg"/>
              <p:cNvPicPr>
                <a:picLocks noChangeAspect="1"/>
              </p:cNvPicPr>
              <p:nvPr/>
            </p:nvPicPr>
            <p:blipFill>
              <a:blip r:embed="rId3">
                <a:lum contrast="40000"/>
              </a:blip>
              <a:stretch>
                <a:fillRect/>
              </a:stretch>
            </p:blipFill>
            <p:spPr>
              <a:xfrm>
                <a:off x="57542" y="120468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8" name="Picture 7" descr="45b9181f19b8e3bc4b4d0d7510b56906.jpg"/>
              <p:cNvPicPr>
                <a:picLocks noChangeAspect="1"/>
              </p:cNvPicPr>
              <p:nvPr/>
            </p:nvPicPr>
            <p:blipFill>
              <a:blip r:embed="rId3">
                <a:lum contrast="40000"/>
              </a:blip>
              <a:stretch>
                <a:fillRect/>
              </a:stretch>
            </p:blipFill>
            <p:spPr>
              <a:xfrm>
                <a:off x="57542" y="219165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4" name="Picture 3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846" y="3141484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" name="Picture 4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846" y="4099317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" name="Picture 5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056" y="5089283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9" name="Group 8"/>
          <p:cNvGrpSpPr/>
          <p:nvPr/>
        </p:nvGrpSpPr>
        <p:grpSpPr>
          <a:xfrm>
            <a:off x="8352456" y="1204688"/>
            <a:ext cx="780658" cy="4891312"/>
            <a:chOff x="57542" y="1204688"/>
            <a:chExt cx="780658" cy="4786084"/>
          </a:xfrm>
        </p:grpSpPr>
        <p:grpSp>
          <p:nvGrpSpPr>
            <p:cNvPr id="10" name="Group 9"/>
            <p:cNvGrpSpPr/>
            <p:nvPr/>
          </p:nvGrpSpPr>
          <p:grpSpPr>
            <a:xfrm>
              <a:off x="57542" y="1204688"/>
              <a:ext cx="765354" cy="1859322"/>
              <a:chOff x="57542" y="1204688"/>
              <a:chExt cx="933058" cy="1915882"/>
            </a:xfrm>
          </p:grpSpPr>
          <p:pic>
            <p:nvPicPr>
              <p:cNvPr id="14" name="Picture 13" descr="45b9181f19b8e3bc4b4d0d7510b56906.jpg"/>
              <p:cNvPicPr>
                <a:picLocks noChangeAspect="1"/>
              </p:cNvPicPr>
              <p:nvPr/>
            </p:nvPicPr>
            <p:blipFill>
              <a:blip r:embed="rId3">
                <a:lum contrast="40000"/>
              </a:blip>
              <a:stretch>
                <a:fillRect/>
              </a:stretch>
            </p:blipFill>
            <p:spPr>
              <a:xfrm>
                <a:off x="57542" y="120468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5" name="Picture 14" descr="45b9181f19b8e3bc4b4d0d7510b56906.jpg"/>
              <p:cNvPicPr>
                <a:picLocks noChangeAspect="1"/>
              </p:cNvPicPr>
              <p:nvPr/>
            </p:nvPicPr>
            <p:blipFill>
              <a:blip r:embed="rId3">
                <a:lum contrast="40000"/>
              </a:blip>
              <a:stretch>
                <a:fillRect/>
              </a:stretch>
            </p:blipFill>
            <p:spPr>
              <a:xfrm>
                <a:off x="57542" y="219165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11" name="Picture 10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846" y="3141484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2" name="Picture 11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846" y="4099317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3" name="Picture 12" descr="45b9181f19b8e3bc4b4d0d7510b56906.jpg"/>
            <p:cNvPicPr>
              <a:picLocks noChangeAspect="1"/>
            </p:cNvPicPr>
            <p:nvPr/>
          </p:nvPicPr>
          <p:blipFill>
            <a:blip r:embed="rId3">
              <a:lum contrast="40000"/>
            </a:blip>
            <a:stretch>
              <a:fillRect/>
            </a:stretch>
          </p:blipFill>
          <p:spPr>
            <a:xfrm>
              <a:off x="72056" y="5089283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6" name="Rectangle 15"/>
          <p:cNvSpPr/>
          <p:nvPr/>
        </p:nvSpPr>
        <p:spPr>
          <a:xfrm>
            <a:off x="3058103" y="35004"/>
            <a:ext cx="3190297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n-BD" sz="6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6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90600" y="3013779"/>
            <a:ext cx="7086600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◊</a:t>
            </a:r>
            <a:r>
              <a:rPr lang="bn-BD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বাঙালির জাতীয় জীবনে</a:t>
            </a:r>
            <a:r>
              <a:rPr lang="bn-BD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আন্তর্জাতিক মাতৃভাষা দিবসের</a:t>
            </a:r>
            <a:r>
              <a:rPr lang="bn-BD" sz="36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গুরুত্ব আলোচনা কর।</a:t>
            </a:r>
            <a:endParaRPr lang="en-US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773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3028" y="1204688"/>
            <a:ext cx="780658" cy="4891312"/>
            <a:chOff x="57542" y="1204688"/>
            <a:chExt cx="780658" cy="4786084"/>
          </a:xfrm>
        </p:grpSpPr>
        <p:grpSp>
          <p:nvGrpSpPr>
            <p:cNvPr id="3" name="Group 2"/>
            <p:cNvGrpSpPr/>
            <p:nvPr/>
          </p:nvGrpSpPr>
          <p:grpSpPr>
            <a:xfrm>
              <a:off x="57542" y="1204688"/>
              <a:ext cx="765354" cy="1859322"/>
              <a:chOff x="57542" y="1204688"/>
              <a:chExt cx="933058" cy="1915882"/>
            </a:xfrm>
          </p:grpSpPr>
          <p:pic>
            <p:nvPicPr>
              <p:cNvPr id="7" name="Picture 6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120468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8" name="Picture 7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219165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4" name="Picture 3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3141484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" name="Picture 4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4099317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" name="Picture 5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056" y="5089283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9" name="Group 8"/>
          <p:cNvGrpSpPr/>
          <p:nvPr/>
        </p:nvGrpSpPr>
        <p:grpSpPr>
          <a:xfrm>
            <a:off x="8352456" y="1204688"/>
            <a:ext cx="780658" cy="4891312"/>
            <a:chOff x="57542" y="1204688"/>
            <a:chExt cx="780658" cy="4786084"/>
          </a:xfrm>
        </p:grpSpPr>
        <p:grpSp>
          <p:nvGrpSpPr>
            <p:cNvPr id="10" name="Group 9"/>
            <p:cNvGrpSpPr/>
            <p:nvPr/>
          </p:nvGrpSpPr>
          <p:grpSpPr>
            <a:xfrm>
              <a:off x="57542" y="1204688"/>
              <a:ext cx="765354" cy="1859322"/>
              <a:chOff x="57542" y="1204688"/>
              <a:chExt cx="933058" cy="1915882"/>
            </a:xfrm>
          </p:grpSpPr>
          <p:pic>
            <p:nvPicPr>
              <p:cNvPr id="14" name="Picture 13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120468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5" name="Picture 14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219165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11" name="Picture 10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3141484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2" name="Picture 11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4099317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3" name="Picture 12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056" y="5089283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7" name="Rectangle 16"/>
          <p:cNvSpPr/>
          <p:nvPr/>
        </p:nvSpPr>
        <p:spPr>
          <a:xfrm>
            <a:off x="3704513" y="51137"/>
            <a:ext cx="201048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/>
          </a:p>
        </p:txBody>
      </p:sp>
      <p:grpSp>
        <p:nvGrpSpPr>
          <p:cNvPr id="25" name="Group 24"/>
          <p:cNvGrpSpPr/>
          <p:nvPr/>
        </p:nvGrpSpPr>
        <p:grpSpPr>
          <a:xfrm>
            <a:off x="1458902" y="2096658"/>
            <a:ext cx="6321459" cy="846758"/>
            <a:chOff x="1918988" y="1544290"/>
            <a:chExt cx="6321459" cy="846758"/>
          </a:xfrm>
        </p:grpSpPr>
        <p:pic>
          <p:nvPicPr>
            <p:cNvPr id="18" name="Picture 17" descr="ekhuse-windows.jpg"/>
            <p:cNvPicPr>
              <a:picLocks noChangeAspect="1"/>
            </p:cNvPicPr>
            <p:nvPr/>
          </p:nvPicPr>
          <p:blipFill>
            <a:blip r:embed="rId3">
              <a:lum bright="10000" contrast="40000"/>
            </a:blip>
            <a:stretch>
              <a:fillRect/>
            </a:stretch>
          </p:blipFill>
          <p:spPr>
            <a:xfrm>
              <a:off x="1918988" y="1544290"/>
              <a:ext cx="1129012" cy="84675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9" name="TextBox 18"/>
            <p:cNvSpPr txBox="1"/>
            <p:nvPr/>
          </p:nvSpPr>
          <p:spPr>
            <a:xfrm>
              <a:off x="3048000" y="1706059"/>
              <a:ext cx="51924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কত তারিখে বিশ্ব আন্তর্জাতিক মাতৃভাষা দিবস।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271542" y="2895600"/>
            <a:ext cx="4214858" cy="846758"/>
            <a:chOff x="932052" y="2362200"/>
            <a:chExt cx="4214858" cy="846758"/>
          </a:xfrm>
        </p:grpSpPr>
        <p:sp>
          <p:nvSpPr>
            <p:cNvPr id="20" name="TextBox 19"/>
            <p:cNvSpPr txBox="1"/>
            <p:nvPr/>
          </p:nvSpPr>
          <p:spPr>
            <a:xfrm>
              <a:off x="1945393" y="2581670"/>
              <a:ext cx="32015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ইউনেস্কো কোথায় অবস্থিত?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21" name="Picture 20" descr="ekhuse-windows.jpg"/>
            <p:cNvPicPr>
              <a:picLocks noChangeAspect="1"/>
            </p:cNvPicPr>
            <p:nvPr/>
          </p:nvPicPr>
          <p:blipFill>
            <a:blip r:embed="rId3">
              <a:lum bright="10000" contrast="40000"/>
            </a:blip>
            <a:stretch>
              <a:fillRect/>
            </a:stretch>
          </p:blipFill>
          <p:spPr>
            <a:xfrm>
              <a:off x="932052" y="2362200"/>
              <a:ext cx="1129012" cy="84675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grpSp>
        <p:nvGrpSpPr>
          <p:cNvPr id="27" name="Group 26"/>
          <p:cNvGrpSpPr/>
          <p:nvPr/>
        </p:nvGrpSpPr>
        <p:grpSpPr>
          <a:xfrm>
            <a:off x="894396" y="3795006"/>
            <a:ext cx="7487604" cy="1005594"/>
            <a:chOff x="823953" y="3200400"/>
            <a:chExt cx="7487604" cy="1005594"/>
          </a:xfrm>
        </p:grpSpPr>
        <p:sp>
          <p:nvSpPr>
            <p:cNvPr id="23" name="Rectangle 22"/>
            <p:cNvSpPr/>
            <p:nvPr/>
          </p:nvSpPr>
          <p:spPr>
            <a:xfrm>
              <a:off x="1910757" y="3251887"/>
              <a:ext cx="640080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bn-BD" sz="2800" dirty="0" smtClean="0">
                  <a:latin typeface="NikoshBAN" pitchFamily="2" charset="0"/>
                  <a:cs typeface="NikoshBAN" pitchFamily="2" charset="0"/>
                </a:rPr>
                <a:t>ইউনেস্কোর কত তম সম্মেলনে ২১শে ফেব্রুয়ারীকে আন্তর্জাতিক মাতৃভাষা দিবস হিসাবে স্বীকৃতি দেন।</a:t>
              </a:r>
              <a:endParaRPr lang="en-US" sz="2800" dirty="0"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24" name="Picture 23" descr="ekhuse-windows.jpg"/>
            <p:cNvPicPr>
              <a:picLocks noChangeAspect="1"/>
            </p:cNvPicPr>
            <p:nvPr/>
          </p:nvPicPr>
          <p:blipFill>
            <a:blip r:embed="rId3">
              <a:lum bright="10000" contrast="40000"/>
            </a:blip>
            <a:stretch>
              <a:fillRect/>
            </a:stretch>
          </p:blipFill>
          <p:spPr>
            <a:xfrm>
              <a:off x="823953" y="3200400"/>
              <a:ext cx="1129012" cy="846758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  <p:extLst>
      <p:ext uri="{BB962C8B-B14F-4D97-AF65-F5344CB8AC3E}">
        <p14:creationId xmlns:p14="http://schemas.microsoft.com/office/powerpoint/2010/main" val="2259046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2800" y="143470"/>
            <a:ext cx="261001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54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3028" y="1204688"/>
            <a:ext cx="780658" cy="4891312"/>
            <a:chOff x="57542" y="1204688"/>
            <a:chExt cx="780658" cy="4786084"/>
          </a:xfrm>
        </p:grpSpPr>
        <p:grpSp>
          <p:nvGrpSpPr>
            <p:cNvPr id="4" name="Group 3"/>
            <p:cNvGrpSpPr/>
            <p:nvPr/>
          </p:nvGrpSpPr>
          <p:grpSpPr>
            <a:xfrm>
              <a:off x="57542" y="1204688"/>
              <a:ext cx="765354" cy="1859322"/>
              <a:chOff x="57542" y="1204688"/>
              <a:chExt cx="933058" cy="1915882"/>
            </a:xfrm>
          </p:grpSpPr>
          <p:pic>
            <p:nvPicPr>
              <p:cNvPr id="8" name="Picture 7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120468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9" name="Picture 8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219165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5" name="Picture 4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3141484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6" name="Picture 5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4099317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7" name="Picture 6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056" y="5089283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10" name="Group 9"/>
          <p:cNvGrpSpPr/>
          <p:nvPr/>
        </p:nvGrpSpPr>
        <p:grpSpPr>
          <a:xfrm>
            <a:off x="8352456" y="1204688"/>
            <a:ext cx="780658" cy="4891312"/>
            <a:chOff x="57542" y="1204688"/>
            <a:chExt cx="780658" cy="4786084"/>
          </a:xfrm>
        </p:grpSpPr>
        <p:grpSp>
          <p:nvGrpSpPr>
            <p:cNvPr id="11" name="Group 10"/>
            <p:cNvGrpSpPr/>
            <p:nvPr/>
          </p:nvGrpSpPr>
          <p:grpSpPr>
            <a:xfrm>
              <a:off x="57542" y="1204688"/>
              <a:ext cx="765354" cy="1859322"/>
              <a:chOff x="57542" y="1204688"/>
              <a:chExt cx="933058" cy="1915882"/>
            </a:xfrm>
          </p:grpSpPr>
          <p:pic>
            <p:nvPicPr>
              <p:cNvPr id="15" name="Picture 14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120468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6" name="Picture 15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219165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12" name="Picture 11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3141484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3" name="Picture 12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4099317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4" name="Picture 13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056" y="5089283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pic>
        <p:nvPicPr>
          <p:cNvPr id="17" name="Picture 16" descr="home.jpg"/>
          <p:cNvPicPr>
            <a:picLocks noChangeAspect="1"/>
          </p:cNvPicPr>
          <p:nvPr/>
        </p:nvPicPr>
        <p:blipFill>
          <a:blip r:embed="rId3">
            <a:lum bright="10000" contrast="40000"/>
          </a:blip>
          <a:stretch>
            <a:fillRect/>
          </a:stretch>
        </p:blipFill>
        <p:spPr>
          <a:xfrm>
            <a:off x="2961262" y="1295400"/>
            <a:ext cx="2882213" cy="19294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17"/>
          <p:cNvSpPr/>
          <p:nvPr/>
        </p:nvSpPr>
        <p:spPr>
          <a:xfrm>
            <a:off x="914400" y="3331962"/>
            <a:ext cx="748634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আন্তর্জাতিক মাতৃভাষ সম্পর্কে </a:t>
            </a:r>
            <a:r>
              <a:rPr lang="bn-BD" sz="40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একটি প্রবন্ধ লিখ।</a:t>
            </a:r>
            <a:endParaRPr lang="en-US" sz="40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7618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d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3028" y="1204688"/>
            <a:ext cx="780658" cy="4891312"/>
            <a:chOff x="57542" y="1204688"/>
            <a:chExt cx="780658" cy="4786084"/>
          </a:xfrm>
        </p:grpSpPr>
        <p:grpSp>
          <p:nvGrpSpPr>
            <p:cNvPr id="7" name="Group 6"/>
            <p:cNvGrpSpPr/>
            <p:nvPr/>
          </p:nvGrpSpPr>
          <p:grpSpPr>
            <a:xfrm>
              <a:off x="57542" y="1204688"/>
              <a:ext cx="765354" cy="1859322"/>
              <a:chOff x="57542" y="1204688"/>
              <a:chExt cx="933058" cy="1915882"/>
            </a:xfrm>
          </p:grpSpPr>
          <p:pic>
            <p:nvPicPr>
              <p:cNvPr id="11" name="Picture 10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120468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2" name="Picture 11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219165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8" name="Picture 7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3141484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9" name="Picture 8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4099317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0" name="Picture 9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056" y="5089283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grpSp>
        <p:nvGrpSpPr>
          <p:cNvPr id="13" name="Group 12"/>
          <p:cNvGrpSpPr/>
          <p:nvPr/>
        </p:nvGrpSpPr>
        <p:grpSpPr>
          <a:xfrm>
            <a:off x="8352456" y="1204688"/>
            <a:ext cx="780658" cy="4891312"/>
            <a:chOff x="57542" y="1204688"/>
            <a:chExt cx="780658" cy="4786084"/>
          </a:xfrm>
        </p:grpSpPr>
        <p:grpSp>
          <p:nvGrpSpPr>
            <p:cNvPr id="14" name="Group 13"/>
            <p:cNvGrpSpPr/>
            <p:nvPr/>
          </p:nvGrpSpPr>
          <p:grpSpPr>
            <a:xfrm>
              <a:off x="57542" y="1204688"/>
              <a:ext cx="765354" cy="1859322"/>
              <a:chOff x="57542" y="1204688"/>
              <a:chExt cx="933058" cy="1915882"/>
            </a:xfrm>
          </p:grpSpPr>
          <p:pic>
            <p:nvPicPr>
              <p:cNvPr id="18" name="Picture 17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120468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19" name="Picture 18" descr="45b9181f19b8e3bc4b4d0d7510b56906.jpg"/>
              <p:cNvPicPr>
                <a:picLocks noChangeAspect="1"/>
              </p:cNvPicPr>
              <p:nvPr/>
            </p:nvPicPr>
            <p:blipFill>
              <a:blip r:embed="rId2">
                <a:lum contrast="40000"/>
              </a:blip>
              <a:stretch>
                <a:fillRect/>
              </a:stretch>
            </p:blipFill>
            <p:spPr>
              <a:xfrm>
                <a:off x="57542" y="2191658"/>
                <a:ext cx="933058" cy="928912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15" name="Picture 14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3141484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6" name="Picture 15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846" y="4099317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17" name="Picture 16" descr="45b9181f19b8e3bc4b4d0d7510b56906.jpg"/>
            <p:cNvPicPr>
              <a:picLocks noChangeAspect="1"/>
            </p:cNvPicPr>
            <p:nvPr/>
          </p:nvPicPr>
          <p:blipFill>
            <a:blip r:embed="rId2">
              <a:lum contrast="40000"/>
            </a:blip>
            <a:stretch>
              <a:fillRect/>
            </a:stretch>
          </p:blipFill>
          <p:spPr>
            <a:xfrm>
              <a:off x="72056" y="5089283"/>
              <a:ext cx="765354" cy="901489"/>
            </a:xfrm>
            <a:prstGeom prst="rect">
              <a:avLst/>
            </a:prstGeom>
            <a:ln w="38100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20" name="Rectangle 19"/>
          <p:cNvSpPr/>
          <p:nvPr/>
        </p:nvSpPr>
        <p:spPr>
          <a:xfrm>
            <a:off x="3797316" y="228600"/>
            <a:ext cx="1739976" cy="762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 descr="ekhuse-windows.jpg"/>
          <p:cNvPicPr>
            <a:picLocks noChangeAspect="1"/>
          </p:cNvPicPr>
          <p:nvPr/>
        </p:nvPicPr>
        <p:blipFill>
          <a:blip r:embed="rId4">
            <a:lum bright="10000" contrast="40000"/>
          </a:blip>
          <a:stretch>
            <a:fillRect/>
          </a:stretch>
        </p:blipFill>
        <p:spPr>
          <a:xfrm>
            <a:off x="2438400" y="2169725"/>
            <a:ext cx="4159215" cy="31194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2" name="Rectangle 4"/>
          <p:cNvSpPr txBox="1">
            <a:spLocks noChangeArrowheads="1"/>
          </p:cNvSpPr>
          <p:nvPr/>
        </p:nvSpPr>
        <p:spPr>
          <a:xfrm>
            <a:off x="990600" y="5439010"/>
            <a:ext cx="7239000" cy="809390"/>
          </a:xfrm>
          <a:prstGeom prst="rect">
            <a:avLst/>
          </a:prstGeom>
        </p:spPr>
        <p:txBody>
          <a:bodyPr>
            <a:normAutofit fontScale="85000" lnSpcReduction="1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দেশকে ভালবাস মাতৃভাষাকে শ্রদ্ধা করো। </a:t>
            </a:r>
            <a:endParaRPr lang="en-US" sz="4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115747" y="1150139"/>
            <a:ext cx="4804520" cy="1015663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n-BD" sz="60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 ভালো </a:t>
            </a:r>
            <a:r>
              <a:rPr lang="bn-BD" sz="6000" b="1" dirty="0" smtClean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থেকো </a:t>
            </a:r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7440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dir="r"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1137</TotalTime>
  <Words>331</Words>
  <Application>Microsoft Office PowerPoint</Application>
  <PresentationFormat>On-screen Show (4:3)</PresentationFormat>
  <Paragraphs>79</Paragraphs>
  <Slides>14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Package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TSS</cp:lastModifiedBy>
  <cp:revision>181</cp:revision>
  <dcterms:created xsi:type="dcterms:W3CDTF">2013-08-17T18:44:59Z</dcterms:created>
  <dcterms:modified xsi:type="dcterms:W3CDTF">2013-09-02T15:52:43Z</dcterms:modified>
</cp:coreProperties>
</file>